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handoutMasterIdLst>
    <p:handoutMasterId r:id="rId35"/>
  </p:handoutMasterIdLst>
  <p:sldIdLst>
    <p:sldId id="256" r:id="rId2"/>
    <p:sldId id="258" r:id="rId3"/>
    <p:sldId id="259" r:id="rId4"/>
    <p:sldId id="268" r:id="rId5"/>
    <p:sldId id="269" r:id="rId6"/>
    <p:sldId id="290" r:id="rId7"/>
    <p:sldId id="271" r:id="rId8"/>
    <p:sldId id="297" r:id="rId9"/>
    <p:sldId id="291" r:id="rId10"/>
    <p:sldId id="292" r:id="rId11"/>
    <p:sldId id="288" r:id="rId12"/>
    <p:sldId id="293" r:id="rId13"/>
    <p:sldId id="287" r:id="rId14"/>
    <p:sldId id="294" r:id="rId15"/>
    <p:sldId id="270" r:id="rId16"/>
    <p:sldId id="295" r:id="rId17"/>
    <p:sldId id="272" r:id="rId18"/>
    <p:sldId id="273" r:id="rId19"/>
    <p:sldId id="274" r:id="rId20"/>
    <p:sldId id="275" r:id="rId21"/>
    <p:sldId id="276" r:id="rId22"/>
    <p:sldId id="298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9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9A651D-3E30-4DFE-A4CA-70CF75F71CED}">
          <p14:sldIdLst>
            <p14:sldId id="256"/>
            <p14:sldId id="258"/>
            <p14:sldId id="259"/>
            <p14:sldId id="268"/>
            <p14:sldId id="269"/>
            <p14:sldId id="290"/>
            <p14:sldId id="271"/>
            <p14:sldId id="297"/>
            <p14:sldId id="291"/>
            <p14:sldId id="292"/>
            <p14:sldId id="288"/>
            <p14:sldId id="293"/>
            <p14:sldId id="287"/>
            <p14:sldId id="294"/>
            <p14:sldId id="270"/>
            <p14:sldId id="295"/>
            <p14:sldId id="272"/>
            <p14:sldId id="273"/>
            <p14:sldId id="274"/>
            <p14:sldId id="275"/>
            <p14:sldId id="276"/>
            <p14:sldId id="298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9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2" autoAdjust="0"/>
    <p:restoredTop sz="86396" autoAdjust="0"/>
  </p:normalViewPr>
  <p:slideViewPr>
    <p:cSldViewPr snapToGrid="0">
      <p:cViewPr varScale="1">
        <p:scale>
          <a:sx n="44" d="100"/>
          <a:sy n="44" d="100"/>
        </p:scale>
        <p:origin x="72" y="4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C7A37-4EAA-A64D-A86B-9A0F02EE043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188D4-CF2D-6E4A-A7E3-969908C0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71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6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6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60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63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4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2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5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17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2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7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9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8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9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7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6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6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10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2287D.DCE342B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2287F.4BA9C2E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cid:image006.jpg@01D227B1.8A90B64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227AF.C32EA5E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Conducting IACUC Facility Inspections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Group 3 – LIQUID HARMONY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710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Does your IACUC need to inspect the following area?</a:t>
            </a:r>
            <a:endParaRPr lang="en-US" dirty="0"/>
          </a:p>
        </p:txBody>
      </p:sp>
      <p:pic>
        <p:nvPicPr>
          <p:cNvPr id="4" name="Picture 1" descr="photo of transport tru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40" y="2232184"/>
            <a:ext cx="6046470" cy="452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0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Does your IACUC need to inspect the following area?</a:t>
            </a:r>
            <a:endParaRPr lang="en-US" dirty="0"/>
          </a:p>
        </p:txBody>
      </p:sp>
      <p:pic>
        <p:nvPicPr>
          <p:cNvPr id="4" name="Picture 5" descr="photo of storage warehou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53" y="2073354"/>
            <a:ext cx="5830887" cy="437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Does your IACUC need to inspect the following area?</a:t>
            </a:r>
            <a:endParaRPr lang="en-US" dirty="0"/>
          </a:p>
        </p:txBody>
      </p:sp>
      <p:pic>
        <p:nvPicPr>
          <p:cNvPr id="4" name="Content Placeholder 3" descr="photo of surgical ro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70" y="2193131"/>
            <a:ext cx="6259830" cy="41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 of man in office piled with pape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85" y="2047515"/>
            <a:ext cx="4736773" cy="4195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Does your IACUC need to inspect the following area?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Does your IACUC need to inspect the following area?</a:t>
            </a:r>
            <a:endParaRPr lang="en-US" dirty="0"/>
          </a:p>
        </p:txBody>
      </p:sp>
      <p:pic>
        <p:nvPicPr>
          <p:cNvPr id="4" name="Content Placeholder 3" descr="photo of fish housing room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37" y="1853248"/>
            <a:ext cx="5008269" cy="4688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7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33948"/>
            <a:ext cx="10240424" cy="491445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>
                <a:latin typeface="+mn-lt"/>
              </a:rPr>
              <a:t>Should be able to apply r</a:t>
            </a:r>
            <a:r>
              <a:rPr lang="en-US" sz="2800" b="1" dirty="0" smtClean="0">
                <a:latin typeface="+mn-lt"/>
              </a:rPr>
              <a:t>equirements </a:t>
            </a:r>
            <a:r>
              <a:rPr lang="en-US" sz="2800" b="1" dirty="0">
                <a:latin typeface="+mn-lt"/>
              </a:rPr>
              <a:t>of inspection.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pPr marL="0" indent="0">
              <a:buNone/>
            </a:pPr>
            <a:r>
              <a:rPr lang="en-US" sz="2800" u="sng" dirty="0">
                <a:latin typeface="+mn-lt"/>
              </a:rPr>
              <a:t>Group Discussion/Clicker as available </a:t>
            </a:r>
            <a:r>
              <a:rPr lang="en-US" sz="2800" u="sng" dirty="0" smtClean="0">
                <a:latin typeface="+mn-lt"/>
              </a:rPr>
              <a:t>(15 minutes for all three):</a:t>
            </a:r>
            <a:r>
              <a:rPr lang="en-US" sz="2800" dirty="0">
                <a:latin typeface="+mn-lt"/>
              </a:rPr>
              <a:t> </a:t>
            </a:r>
          </a:p>
          <a:p>
            <a:pPr marL="0" indent="0">
              <a:buNone/>
            </a:pPr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r>
              <a:rPr lang="en-US" sz="2800" dirty="0" smtClean="0"/>
              <a:t>1. From the tip </a:t>
            </a:r>
            <a:r>
              <a:rPr lang="en-US" sz="2800" dirty="0"/>
              <a:t>of </a:t>
            </a:r>
            <a:r>
              <a:rPr lang="en-US" sz="2800" dirty="0" smtClean="0"/>
              <a:t>the nose </a:t>
            </a:r>
            <a:r>
              <a:rPr lang="en-US" sz="2800" dirty="0"/>
              <a:t>to base of </a:t>
            </a:r>
            <a:r>
              <a:rPr lang="en-US" sz="2800" dirty="0" smtClean="0"/>
              <a:t>tail, a Beagle is </a:t>
            </a:r>
            <a:r>
              <a:rPr lang="en-US" sz="2800" dirty="0"/>
              <a:t>24 inches in </a:t>
            </a:r>
            <a:r>
              <a:rPr lang="en-US" sz="2800" dirty="0" smtClean="0"/>
              <a:t>length and the animal is </a:t>
            </a:r>
            <a:r>
              <a:rPr lang="en-US" sz="2800" dirty="0"/>
              <a:t>in an 8 </a:t>
            </a:r>
            <a:r>
              <a:rPr lang="en-US" sz="2800" dirty="0" err="1"/>
              <a:t>sq</a:t>
            </a:r>
            <a:r>
              <a:rPr lang="en-US" sz="2800" dirty="0"/>
              <a:t> ft. holding </a:t>
            </a:r>
            <a:r>
              <a:rPr lang="en-US" sz="2800" dirty="0" smtClean="0"/>
              <a:t>cage. </a:t>
            </a:r>
            <a:r>
              <a:rPr lang="en-US" sz="2800" dirty="0"/>
              <a:t>T</a:t>
            </a:r>
            <a:r>
              <a:rPr lang="en-US" sz="2800" dirty="0" smtClean="0"/>
              <a:t>here </a:t>
            </a:r>
            <a:r>
              <a:rPr lang="en-US" sz="2800" dirty="0"/>
              <a:t>is no provision for exercise </a:t>
            </a:r>
            <a:r>
              <a:rPr lang="en-US" sz="2800" dirty="0" smtClean="0"/>
              <a:t>opportunities</a:t>
            </a:r>
            <a:r>
              <a:rPr lang="en-US" sz="2800" dirty="0"/>
              <a:t>. If this is not an approved exemption, is this in compliance with federal regulations?</a:t>
            </a:r>
          </a:p>
          <a:p>
            <a:pPr marL="0" indent="0">
              <a:buNone/>
            </a:pP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61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10178098" cy="4689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u="sng" dirty="0"/>
              <a:t>Group Discussion/Clicker as </a:t>
            </a:r>
            <a:r>
              <a:rPr lang="en-US" sz="3200" u="sng" dirty="0" smtClean="0"/>
              <a:t>available:</a:t>
            </a:r>
            <a:r>
              <a:rPr lang="en-US" sz="3200" dirty="0"/>
              <a:t> 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2800" dirty="0" smtClean="0"/>
              <a:t>2. There </a:t>
            </a:r>
            <a:r>
              <a:rPr lang="en-US" sz="2800" dirty="0"/>
              <a:t>are five, </a:t>
            </a:r>
            <a:r>
              <a:rPr lang="en-US" sz="2800" dirty="0" smtClean="0"/>
              <a:t>400 </a:t>
            </a:r>
            <a:r>
              <a:rPr lang="en-US" sz="2800" dirty="0"/>
              <a:t>gram rats in 10.5 x 19 inch cage, is this compliant with The Guide?  If this is non-compliant, is this a significant or minor deficiency?</a:t>
            </a:r>
          </a:p>
          <a:p>
            <a:pPr marL="400050" lvl="1" indent="0">
              <a:buNone/>
            </a:pPr>
            <a:endParaRPr lang="en-US" sz="1700" dirty="0"/>
          </a:p>
          <a:p>
            <a:pPr marL="457200" lvl="1" indent="0">
              <a:buNone/>
            </a:pPr>
            <a:r>
              <a:rPr lang="en-US" sz="2800" dirty="0" smtClean="0"/>
              <a:t>3. Based </a:t>
            </a:r>
            <a:r>
              <a:rPr lang="en-US" sz="2800" dirty="0"/>
              <a:t>on today’s date October 18</a:t>
            </a:r>
            <a:r>
              <a:rPr lang="en-US" sz="2800" baseline="30000" dirty="0"/>
              <a:t>th</a:t>
            </a:r>
            <a:r>
              <a:rPr lang="en-US" sz="2800" dirty="0"/>
              <a:t> and you are inspecting today, you have NHP diet with a mill date of April 18, 2016.  Can you still utilize the diet today (10/18/2016) and be in compliance?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54578"/>
            <a:ext cx="9404723" cy="2052501"/>
          </a:xfrm>
        </p:spPr>
        <p:txBody>
          <a:bodyPr/>
          <a:lstStyle/>
          <a:p>
            <a:pPr lvl="0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>Should be able to apply requirements of inspection.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6111" y="411154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FORMATIVE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28468"/>
            <a:ext cx="8946541" cy="491993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/>
              <a:t>Should be able to know </a:t>
            </a:r>
            <a:r>
              <a:rPr lang="en-US" sz="2400" b="1" dirty="0" smtClean="0"/>
              <a:t>who </a:t>
            </a:r>
            <a:r>
              <a:rPr lang="en-US" sz="2400" b="1" dirty="0"/>
              <a:t>is responsible for inspections.</a:t>
            </a:r>
            <a:endParaRPr lang="en-US" sz="3600" b="1" dirty="0"/>
          </a:p>
          <a:p>
            <a:pPr marL="0" indent="0">
              <a:buNone/>
            </a:pPr>
            <a:r>
              <a:rPr lang="en-US" sz="2400" dirty="0" smtClean="0"/>
              <a:t>Which </a:t>
            </a:r>
            <a:r>
              <a:rPr lang="en-US" sz="2400" dirty="0"/>
              <a:t>of the following </a:t>
            </a:r>
            <a:r>
              <a:rPr lang="en-US" sz="2400" b="1" u="sng" dirty="0"/>
              <a:t>could</a:t>
            </a:r>
            <a:r>
              <a:rPr lang="en-US" sz="2400" dirty="0"/>
              <a:t> be included on a facility </a:t>
            </a:r>
            <a:r>
              <a:rPr lang="en-US" sz="2400" dirty="0" smtClean="0"/>
              <a:t>inspection? Yes or No cards for each.  (5 minutes)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_______AV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_______IO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 smtClean="0"/>
              <a:t>_______Any </a:t>
            </a:r>
            <a:r>
              <a:rPr lang="en-US" sz="2000" dirty="0"/>
              <a:t>IACUC member who wishes to participate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 smtClean="0"/>
              <a:t>_______Animal </a:t>
            </a:r>
            <a:r>
              <a:rPr lang="en-US" sz="2000" dirty="0"/>
              <a:t>Facility Manager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 smtClean="0"/>
              <a:t>_______At </a:t>
            </a:r>
            <a:r>
              <a:rPr lang="en-US" sz="2000" dirty="0"/>
              <a:t>least two members of the IACUC for covered species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 smtClean="0"/>
              <a:t>_______Compliance </a:t>
            </a:r>
            <a:r>
              <a:rPr lang="en-US" sz="2000" dirty="0"/>
              <a:t>Officer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 smtClean="0"/>
              <a:t>_______IACUC </a:t>
            </a:r>
            <a:r>
              <a:rPr lang="en-US" sz="2000" dirty="0"/>
              <a:t>Administrator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 smtClean="0"/>
              <a:t>_______An </a:t>
            </a:r>
            <a:r>
              <a:rPr lang="en-US" sz="2000" dirty="0"/>
              <a:t>ad hoc consultant invited by the IACUC to </a:t>
            </a:r>
            <a:r>
              <a:rPr lang="en-US" sz="2000" dirty="0" smtClean="0"/>
              <a:t>assist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Discussion </a:t>
            </a:r>
            <a:r>
              <a:rPr lang="en-US" sz="2800" dirty="0" smtClean="0"/>
              <a:t>(Think-Pair-Share) </a:t>
            </a:r>
          </a:p>
          <a:p>
            <a:pPr marL="400050" lvl="1" indent="0">
              <a:buNone/>
            </a:pPr>
            <a:r>
              <a:rPr lang="en-US" sz="2600" dirty="0" smtClean="0"/>
              <a:t>Think 30 second</a:t>
            </a:r>
          </a:p>
          <a:p>
            <a:pPr marL="400050" lvl="1" indent="0">
              <a:buNone/>
            </a:pPr>
            <a:r>
              <a:rPr lang="en-US" sz="2600" dirty="0" smtClean="0"/>
              <a:t>Pair 2 minutes</a:t>
            </a:r>
          </a:p>
          <a:p>
            <a:pPr marL="400050" lvl="1" indent="0">
              <a:buNone/>
            </a:pPr>
            <a:r>
              <a:rPr lang="en-US" sz="2600" dirty="0" smtClean="0"/>
              <a:t>Share 30 seconds</a:t>
            </a:r>
            <a:endParaRPr lang="en-US" sz="26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Does the PHS require a minimum number of </a:t>
            </a:r>
            <a:r>
              <a:rPr lang="en-US" sz="2800" dirty="0" smtClean="0"/>
              <a:t>IACUC members to </a:t>
            </a:r>
            <a:r>
              <a:rPr lang="en-US" sz="2800" dirty="0"/>
              <a:t>participate in an inspection?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 descr="photo of person working at lab bench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10" y="1931868"/>
            <a:ext cx="4615775" cy="41957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358"/>
            <a:ext cx="6711351" cy="482504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/>
              <a:t>Should be able to </a:t>
            </a:r>
            <a:r>
              <a:rPr lang="en-US" sz="2800" b="1" dirty="0" smtClean="0"/>
              <a:t>assess </a:t>
            </a:r>
            <a:r>
              <a:rPr lang="en-US" sz="2800" b="1" dirty="0"/>
              <a:t>animal welfare issues. 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air </a:t>
            </a:r>
            <a:r>
              <a:rPr lang="en-US" sz="2400" dirty="0"/>
              <a:t>up at your table with </a:t>
            </a:r>
            <a:r>
              <a:rPr lang="en-US" sz="2400" dirty="0" smtClean="0"/>
              <a:t>an</a:t>
            </a:r>
            <a:r>
              <a:rPr lang="en-US" sz="2400" dirty="0"/>
              <a:t> </a:t>
            </a:r>
            <a:r>
              <a:rPr lang="en-US" sz="2400" dirty="0" smtClean="0"/>
              <a:t>experienced member </a:t>
            </a:r>
            <a:r>
              <a:rPr lang="en-US" sz="2400" dirty="0"/>
              <a:t>and </a:t>
            </a:r>
            <a:r>
              <a:rPr lang="en-US" sz="2400" dirty="0" smtClean="0"/>
              <a:t>one new to </a:t>
            </a:r>
            <a:r>
              <a:rPr lang="en-US" sz="2400" dirty="0"/>
              <a:t>the </a:t>
            </a:r>
            <a:r>
              <a:rPr lang="en-US" sz="2400" dirty="0" smtClean="0"/>
              <a:t>IACUC process to discuss the following scenario.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You walk into the lab and you see the below.  A person performing survival surgery on a hamster. Identify potential concerns, including animal welfare </a:t>
            </a:r>
            <a:r>
              <a:rPr lang="en-US" sz="2400" dirty="0" smtClean="0"/>
              <a:t>issues (5 minutes).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Audience:  </a:t>
            </a:r>
            <a:r>
              <a:rPr lang="en-US" sz="2800" dirty="0"/>
              <a:t>New and experienced IACUC Members performing facility inspections.</a:t>
            </a:r>
          </a:p>
          <a:p>
            <a:pPr lvl="0"/>
            <a:endParaRPr lang="en-US" sz="2800" dirty="0" smtClean="0"/>
          </a:p>
          <a:p>
            <a:pPr marL="0" lvl="0" indent="0">
              <a:buNone/>
            </a:pPr>
            <a:r>
              <a:rPr lang="en-US" sz="2800" b="1" dirty="0" smtClean="0"/>
              <a:t>GOALS: </a:t>
            </a:r>
            <a:endParaRPr lang="en-US" sz="2800" b="1" dirty="0"/>
          </a:p>
          <a:p>
            <a:pPr lvl="1"/>
            <a:r>
              <a:rPr lang="en-US" sz="2600" dirty="0" smtClean="0"/>
              <a:t>IACUC </a:t>
            </a:r>
            <a:r>
              <a:rPr lang="en-US" sz="2600" dirty="0"/>
              <a:t>should be able to properly conduct a facility inspection</a:t>
            </a:r>
            <a:r>
              <a:rPr lang="en-US" sz="2600" dirty="0" smtClean="0"/>
              <a:t>.</a:t>
            </a:r>
          </a:p>
          <a:p>
            <a:pPr marL="400050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IACUC should know why they are required to conduct a facility inspection.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2" y="2052918"/>
            <a:ext cx="9869488" cy="4195481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/>
              <a:t>Should be able to </a:t>
            </a:r>
            <a:r>
              <a:rPr lang="en-US" sz="2800" b="1" dirty="0" smtClean="0"/>
              <a:t>generate an </a:t>
            </a:r>
            <a:r>
              <a:rPr lang="en-US" sz="2800" b="1" dirty="0"/>
              <a:t>end product/report</a:t>
            </a:r>
            <a:r>
              <a:rPr lang="en-US" sz="2800" b="1" dirty="0" smtClean="0"/>
              <a:t>.</a:t>
            </a:r>
          </a:p>
          <a:p>
            <a:pPr marL="0" lvl="0" indent="0">
              <a:buNone/>
            </a:pPr>
            <a:endParaRPr lang="en-US" sz="2800" b="1" dirty="0"/>
          </a:p>
          <a:p>
            <a:pPr eaLnBrk="0" hangingPunct="0"/>
            <a:r>
              <a:rPr lang="en-US" sz="2800" dirty="0" smtClean="0"/>
              <a:t>Based </a:t>
            </a:r>
            <a:r>
              <a:rPr lang="en-US" sz="2800" dirty="0"/>
              <a:t>on </a:t>
            </a:r>
            <a:r>
              <a:rPr lang="en-US" sz="2800" dirty="0" smtClean="0"/>
              <a:t>your findings from the scenario, please complete </a:t>
            </a:r>
            <a:r>
              <a:rPr lang="en-US" sz="2800" dirty="0"/>
              <a:t>the </a:t>
            </a:r>
            <a:r>
              <a:rPr lang="en-US" sz="2800" dirty="0" smtClean="0"/>
              <a:t>facility inspection report. (5 minutes)</a:t>
            </a:r>
            <a:endParaRPr lang="en-US" sz="2400" dirty="0"/>
          </a:p>
          <a:p>
            <a:pPr marL="0" indent="0" eaLnBrk="0" hangingPunct="0">
              <a:buNone/>
            </a:pPr>
            <a:endParaRPr lang="en-US" sz="2800" b="1" dirty="0" smtClean="0"/>
          </a:p>
          <a:p>
            <a:pPr lvl="1"/>
            <a:endParaRPr lang="en-US" sz="2400" b="1" dirty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image of semiannual program review and facility inspection 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08" y="1496290"/>
            <a:ext cx="8991745" cy="515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SHOULD NOW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When </a:t>
            </a:r>
            <a:r>
              <a:rPr lang="en-US" sz="2400" dirty="0"/>
              <a:t>to conduct a facility inspection.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here</a:t>
            </a:r>
            <a:r>
              <a:rPr lang="en-US" sz="2400" b="1" dirty="0" smtClean="0"/>
              <a:t> </a:t>
            </a:r>
            <a:r>
              <a:rPr lang="en-US" sz="2400" dirty="0"/>
              <a:t>to conduct the inspections-which facilities to inspect.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equirements </a:t>
            </a:r>
            <a:r>
              <a:rPr lang="en-US" sz="2400" dirty="0"/>
              <a:t>of inspection.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ho </a:t>
            </a:r>
            <a:r>
              <a:rPr lang="en-US" sz="2400" dirty="0"/>
              <a:t>is responsible for inspections.</a:t>
            </a:r>
          </a:p>
          <a:p>
            <a:pPr lvl="1"/>
            <a:r>
              <a:rPr lang="en-US" sz="2400" dirty="0" smtClean="0"/>
              <a:t>Identify animal </a:t>
            </a:r>
            <a:r>
              <a:rPr lang="en-US" sz="2400" dirty="0"/>
              <a:t>welfare issues. </a:t>
            </a:r>
          </a:p>
          <a:p>
            <a:pPr lvl="1"/>
            <a:r>
              <a:rPr lang="en-US" sz="2400" dirty="0"/>
              <a:t>G</a:t>
            </a:r>
            <a:r>
              <a:rPr lang="en-US" sz="2400" dirty="0" smtClean="0"/>
              <a:t>enerate an </a:t>
            </a:r>
            <a:r>
              <a:rPr lang="en-US" sz="2400" dirty="0"/>
              <a:t>end product/report.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796" y="1664898"/>
            <a:ext cx="9006057" cy="4583501"/>
          </a:xfrm>
        </p:spPr>
        <p:txBody>
          <a:bodyPr>
            <a:noAutofit/>
          </a:bodyPr>
          <a:lstStyle/>
          <a:p>
            <a:pPr marL="0" lvl="0" indent="0" eaLnBrk="0" hangingPunct="0">
              <a:buNone/>
            </a:pPr>
            <a:r>
              <a:rPr lang="en-US" sz="2400" b="1" dirty="0"/>
              <a:t>A lab utilizing mice in a vivarium with trio breeding with two different litters the inspectors notice litters with various dates of birth in the standard shoe box cage.  Is this a problem according to federal regulations?</a:t>
            </a:r>
            <a:endParaRPr lang="en-US" sz="2400" dirty="0"/>
          </a:p>
          <a:p>
            <a:pPr lvl="1" eaLnBrk="0" hangingPunct="0"/>
            <a:r>
              <a:rPr lang="en-US" sz="2200" dirty="0"/>
              <a:t>Compliant, no further action required</a:t>
            </a:r>
          </a:p>
          <a:p>
            <a:pPr lvl="1" eaLnBrk="0" hangingPunct="0"/>
            <a:r>
              <a:rPr lang="en-US" sz="2200" dirty="0"/>
              <a:t>Non-compliant, fill out the facility inspection checklist </a:t>
            </a:r>
          </a:p>
          <a:p>
            <a:pPr lvl="1" eaLnBrk="0" hangingPunct="0"/>
            <a:r>
              <a:rPr lang="en-US" sz="2200" dirty="0"/>
              <a:t>Unsure. Review institutional policy for a performance standard</a:t>
            </a:r>
          </a:p>
          <a:p>
            <a:pPr lvl="1" eaLnBrk="0" hangingPunct="0"/>
            <a:r>
              <a:rPr lang="en-US" sz="2200" dirty="0"/>
              <a:t>Call the wonderful personnel at USDA to report a non-compliance 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30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786" y="1440612"/>
            <a:ext cx="9075068" cy="4807788"/>
          </a:xfrm>
        </p:spPr>
        <p:txBody>
          <a:bodyPr/>
          <a:lstStyle/>
          <a:p>
            <a:pPr marL="0" lvl="0" indent="0" eaLnBrk="0" hangingPunct="0">
              <a:buNone/>
            </a:pPr>
            <a:r>
              <a:rPr lang="en-US" sz="2800" b="1" dirty="0"/>
              <a:t>When conducting an assessment what are the three categories of </a:t>
            </a:r>
            <a:r>
              <a:rPr lang="en-US" sz="2800" b="1" dirty="0" smtClean="0"/>
              <a:t>assessment?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b="1" dirty="0" smtClean="0"/>
              <a:t>Circle </a:t>
            </a:r>
            <a:r>
              <a:rPr lang="en-US" sz="2800" b="1" dirty="0"/>
              <a:t>all that apply:</a:t>
            </a:r>
            <a:endParaRPr lang="en-US" sz="2800" dirty="0"/>
          </a:p>
          <a:p>
            <a:pPr lvl="1" eaLnBrk="0" hangingPunct="0"/>
            <a:r>
              <a:rPr lang="en-US" sz="2400" dirty="0"/>
              <a:t>Minor deficiency</a:t>
            </a:r>
          </a:p>
          <a:p>
            <a:pPr lvl="1" eaLnBrk="0" hangingPunct="0"/>
            <a:r>
              <a:rPr lang="en-US" sz="2400" dirty="0"/>
              <a:t>Significant deficiency</a:t>
            </a:r>
          </a:p>
          <a:p>
            <a:pPr lvl="1" eaLnBrk="0" hangingPunct="0"/>
            <a:r>
              <a:rPr lang="en-US" sz="2400" dirty="0"/>
              <a:t>Acceptable</a:t>
            </a:r>
          </a:p>
          <a:p>
            <a:pPr lvl="1" eaLnBrk="0" hangingPunct="0"/>
            <a:r>
              <a:rPr lang="en-US" sz="2400" dirty="0"/>
              <a:t>Critical</a:t>
            </a:r>
          </a:p>
          <a:p>
            <a:pPr lvl="1" eaLnBrk="0" hangingPunct="0"/>
            <a:r>
              <a:rPr lang="en-US" sz="2400" dirty="0"/>
              <a:t>Teachable moment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80226"/>
            <a:ext cx="9403742" cy="4868173"/>
          </a:xfrm>
        </p:spPr>
        <p:txBody>
          <a:bodyPr/>
          <a:lstStyle/>
          <a:p>
            <a:pPr marL="0" lvl="0" indent="0" eaLnBrk="0" hangingPunct="0">
              <a:buNone/>
            </a:pPr>
            <a:r>
              <a:rPr lang="en-US" sz="2800" b="1" dirty="0"/>
              <a:t>According to federal regulations what are the minimal requirements for facility inspections needing to be conducted: Circle all that apply:</a:t>
            </a:r>
            <a:endParaRPr lang="en-US" sz="2800" dirty="0"/>
          </a:p>
          <a:p>
            <a:pPr lvl="1" eaLnBrk="0" hangingPunct="0"/>
            <a:r>
              <a:rPr lang="en-US" sz="2400" dirty="0"/>
              <a:t>Yearly</a:t>
            </a:r>
          </a:p>
          <a:p>
            <a:pPr lvl="1" eaLnBrk="0" hangingPunct="0"/>
            <a:r>
              <a:rPr lang="en-US" sz="2400" dirty="0"/>
              <a:t>Quarterly</a:t>
            </a:r>
          </a:p>
          <a:p>
            <a:pPr lvl="1" eaLnBrk="0" hangingPunct="0"/>
            <a:r>
              <a:rPr lang="en-US" sz="2400" dirty="0"/>
              <a:t>Once every six months</a:t>
            </a:r>
          </a:p>
          <a:p>
            <a:pPr lvl="1" eaLnBrk="0" hangingPunct="0"/>
            <a:r>
              <a:rPr lang="en-US" sz="2400" dirty="0"/>
              <a:t>Only after receiving a direct citation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6" y="1682152"/>
            <a:ext cx="9100947" cy="456624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2800" b="1" dirty="0"/>
              <a:t>Which of the following is the IACUC responsible for inspecting as part of the facility inspection?  Circle all that apply:</a:t>
            </a:r>
            <a:endParaRPr lang="en-US" sz="2800" dirty="0"/>
          </a:p>
          <a:p>
            <a:pPr lvl="1"/>
            <a:r>
              <a:rPr lang="en-US" sz="2400" dirty="0"/>
              <a:t>Food storage</a:t>
            </a:r>
          </a:p>
          <a:p>
            <a:pPr lvl="1"/>
            <a:r>
              <a:rPr lang="en-US" sz="2400" dirty="0"/>
              <a:t>Surgical areas</a:t>
            </a:r>
          </a:p>
          <a:p>
            <a:pPr lvl="1"/>
            <a:r>
              <a:rPr lang="en-US" sz="2400" dirty="0"/>
              <a:t>Locker rooms</a:t>
            </a:r>
          </a:p>
          <a:p>
            <a:pPr lvl="1"/>
            <a:r>
              <a:rPr lang="en-US" sz="2400" dirty="0"/>
              <a:t>Imaging areas</a:t>
            </a:r>
          </a:p>
          <a:p>
            <a:pPr lvl="1"/>
            <a:r>
              <a:rPr lang="en-US" sz="2400" dirty="0"/>
              <a:t>Labs performing euthanasia</a:t>
            </a:r>
          </a:p>
          <a:p>
            <a:pPr lvl="1"/>
            <a:r>
              <a:rPr lang="en-US" sz="2400" dirty="0"/>
              <a:t>Natural areas conducting </a:t>
            </a:r>
            <a:r>
              <a:rPr lang="en-US" sz="2400" dirty="0" smtClean="0"/>
              <a:t>observational wildlife </a:t>
            </a:r>
            <a:r>
              <a:rPr lang="en-US" sz="2400" dirty="0"/>
              <a:t>studies with no pain or no negative affect on the animal studied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49238"/>
            <a:ext cx="9403742" cy="479916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800" b="1" dirty="0"/>
              <a:t>Group </a:t>
            </a:r>
            <a:r>
              <a:rPr lang="en-US" sz="2800" b="1" dirty="0" smtClean="0"/>
              <a:t>discussion (15 minutes):  Which </a:t>
            </a:r>
            <a:r>
              <a:rPr lang="en-US" sz="2800" b="1" dirty="0"/>
              <a:t>of the following examples are significant deficiencies and </a:t>
            </a:r>
            <a:r>
              <a:rPr lang="en-US" sz="2800" b="1" dirty="0" smtClean="0"/>
              <a:t>why?</a:t>
            </a:r>
            <a:endParaRPr lang="en-US" sz="2800" dirty="0"/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dog in a cardiac study recovering from anesthesia which has been left unattended</a:t>
            </a:r>
          </a:p>
          <a:p>
            <a:pPr lvl="1"/>
            <a:r>
              <a:rPr lang="en-US" sz="2400" dirty="0"/>
              <a:t>Live animals found in the carcass freezer  </a:t>
            </a:r>
          </a:p>
          <a:p>
            <a:pPr lvl="1"/>
            <a:r>
              <a:rPr lang="en-US" sz="2400" dirty="0"/>
              <a:t>Peeling paint in a NHP enclosure</a:t>
            </a:r>
          </a:p>
          <a:p>
            <a:pPr lvl="1"/>
            <a:r>
              <a:rPr lang="en-US" sz="2400" dirty="0"/>
              <a:t>Cage cards with inadequate information </a:t>
            </a:r>
          </a:p>
          <a:p>
            <a:pPr lvl="1"/>
            <a:r>
              <a:rPr lang="en-US" sz="2400" dirty="0"/>
              <a:t>Escaped baboon with serious injuries contained within the facility </a:t>
            </a:r>
            <a:r>
              <a:rPr lang="en-US" sz="2400" dirty="0" smtClean="0"/>
              <a:t>enclosure</a:t>
            </a:r>
          </a:p>
          <a:p>
            <a:pPr lvl="1"/>
            <a:r>
              <a:rPr lang="en-US" sz="2400" dirty="0" smtClean="0"/>
              <a:t>A vial of Ampicillin which has expired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78597"/>
            <a:ext cx="9404723" cy="1400530"/>
          </a:xfrm>
        </p:spPr>
        <p:txBody>
          <a:bodyPr/>
          <a:lstStyle/>
          <a:p>
            <a:r>
              <a:rPr lang="en-US" dirty="0" smtClean="0"/>
              <a:t>SUMMATIVE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0" y="1431986"/>
            <a:ext cx="9404723" cy="481641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/>
              <a:t>True or false which of the following are required on the team for conducting facility inspections? 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_______AV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_______IO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________Any IACUC member who wishes to participate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________Animal Facility Manager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 smtClean="0"/>
              <a:t>________At </a:t>
            </a:r>
            <a:r>
              <a:rPr lang="en-US" sz="2000" dirty="0"/>
              <a:t>least two members of the IACUC for covered species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 smtClean="0"/>
              <a:t>________Compliance </a:t>
            </a:r>
            <a:r>
              <a:rPr lang="en-US" sz="2000" dirty="0"/>
              <a:t>Officer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 smtClean="0"/>
              <a:t>________IACUC </a:t>
            </a:r>
            <a:r>
              <a:rPr lang="en-US" sz="2000" dirty="0"/>
              <a:t>Administrator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 smtClean="0"/>
              <a:t>________An </a:t>
            </a:r>
            <a:r>
              <a:rPr lang="en-US" sz="2000" dirty="0"/>
              <a:t>ad hoc consultant invited by the IACUC to assist 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7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 of two dogs in a kennel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24" y="1766047"/>
            <a:ext cx="3448050" cy="42308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99673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During your inspection you see this enclosure. </a:t>
            </a:r>
          </a:p>
          <a:p>
            <a:pPr marL="0" indent="0">
              <a:buNone/>
            </a:pPr>
            <a:r>
              <a:rPr lang="en-US" sz="2800" dirty="0" smtClean="0"/>
              <a:t>Are there non-compliant issues and if so, why ( 5 minutes)?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884" y="1857632"/>
            <a:ext cx="9910677" cy="5000368"/>
          </a:xfrm>
        </p:spPr>
        <p:txBody>
          <a:bodyPr>
            <a:normAutofit/>
          </a:bodyPr>
          <a:lstStyle/>
          <a:p>
            <a:r>
              <a:rPr lang="en-US" sz="2800" b="1" dirty="0"/>
              <a:t>The IACUC </a:t>
            </a:r>
            <a:r>
              <a:rPr lang="en-US" sz="2800" b="1" dirty="0" smtClean="0"/>
              <a:t>member should be able to:  </a:t>
            </a:r>
          </a:p>
          <a:p>
            <a:pPr lvl="1"/>
            <a:r>
              <a:rPr lang="en-US" sz="2400" b="1" i="1" dirty="0"/>
              <a:t>K</a:t>
            </a:r>
            <a:r>
              <a:rPr lang="en-US" sz="2400" b="1" i="1" dirty="0" smtClean="0"/>
              <a:t>now</a:t>
            </a:r>
            <a:r>
              <a:rPr lang="en-US" sz="2400" b="1" dirty="0" smtClean="0"/>
              <a:t> </a:t>
            </a:r>
            <a:r>
              <a:rPr lang="en-US" sz="2400" dirty="0"/>
              <a:t>(LOC) when to conduct a facility </a:t>
            </a:r>
            <a:r>
              <a:rPr lang="en-US" sz="2400" dirty="0" smtClean="0"/>
              <a:t>inspection.</a:t>
            </a:r>
          </a:p>
          <a:p>
            <a:pPr lvl="1"/>
            <a:r>
              <a:rPr lang="en-US" sz="2400" b="1" i="1" dirty="0"/>
              <a:t>K</a:t>
            </a:r>
            <a:r>
              <a:rPr lang="en-US" sz="2400" b="1" i="1" dirty="0" smtClean="0"/>
              <a:t>now</a:t>
            </a:r>
            <a:r>
              <a:rPr lang="en-US" sz="2400" dirty="0" smtClean="0"/>
              <a:t> (LOC) where</a:t>
            </a:r>
            <a:r>
              <a:rPr lang="en-US" sz="2400" b="1" dirty="0" smtClean="0"/>
              <a:t> </a:t>
            </a:r>
            <a:r>
              <a:rPr lang="en-US" sz="2400" dirty="0" smtClean="0"/>
              <a:t>to conduct the inspections-which facilities to inspect.</a:t>
            </a:r>
          </a:p>
          <a:p>
            <a:pPr lvl="1"/>
            <a:r>
              <a:rPr lang="en-US" sz="2400" b="1" i="1" dirty="0"/>
              <a:t>A</a:t>
            </a:r>
            <a:r>
              <a:rPr lang="en-US" sz="2400" b="1" i="1" dirty="0" smtClean="0"/>
              <a:t>pply</a:t>
            </a:r>
            <a:r>
              <a:rPr lang="en-US" sz="2400" dirty="0" smtClean="0"/>
              <a:t> (LOC/HOC) requirements of inspection.</a:t>
            </a:r>
          </a:p>
          <a:p>
            <a:pPr lvl="1"/>
            <a:r>
              <a:rPr lang="en-US" sz="2400" b="1" i="1" dirty="0"/>
              <a:t>K</a:t>
            </a:r>
            <a:r>
              <a:rPr lang="en-US" sz="2400" b="1" i="1" dirty="0" smtClean="0"/>
              <a:t>now</a:t>
            </a:r>
            <a:r>
              <a:rPr lang="en-US" sz="2400" dirty="0" smtClean="0"/>
              <a:t> </a:t>
            </a:r>
            <a:r>
              <a:rPr lang="en-US" sz="2400" dirty="0"/>
              <a:t>(LOC) who is responsible for </a:t>
            </a:r>
            <a:r>
              <a:rPr lang="en-US" sz="2400" dirty="0" smtClean="0"/>
              <a:t>inspections.</a:t>
            </a:r>
          </a:p>
          <a:p>
            <a:pPr lvl="1"/>
            <a:r>
              <a:rPr lang="en-US" sz="2400" b="1" i="1" dirty="0"/>
              <a:t>A</a:t>
            </a:r>
            <a:r>
              <a:rPr lang="en-US" sz="2400" b="1" i="1" dirty="0" smtClean="0"/>
              <a:t>ssess</a:t>
            </a:r>
            <a:r>
              <a:rPr lang="en-US" sz="2400" dirty="0" smtClean="0"/>
              <a:t> </a:t>
            </a:r>
            <a:r>
              <a:rPr lang="en-US" sz="2400" dirty="0"/>
              <a:t>(HOC) animal welfare issues. </a:t>
            </a:r>
            <a:endParaRPr lang="en-US" sz="2400" dirty="0" smtClean="0"/>
          </a:p>
          <a:p>
            <a:pPr lvl="1"/>
            <a:r>
              <a:rPr lang="en-US" sz="2400" b="1" i="1" dirty="0"/>
              <a:t>G</a:t>
            </a:r>
            <a:r>
              <a:rPr lang="en-US" sz="2400" b="1" i="1" dirty="0" smtClean="0"/>
              <a:t>enerate</a:t>
            </a:r>
            <a:r>
              <a:rPr lang="en-US" sz="2400" dirty="0" smtClean="0"/>
              <a:t> </a:t>
            </a:r>
            <a:r>
              <a:rPr lang="en-US" sz="2400" dirty="0"/>
              <a:t>(HOC) an end product/report.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68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water damaged ceilin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72" y="2124634"/>
            <a:ext cx="4477422" cy="37651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929" y="1725283"/>
            <a:ext cx="4619192" cy="467247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During hurricane Michael the only surgical area suffered the above noted damage.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Are </a:t>
            </a:r>
            <a:r>
              <a:rPr lang="en-US" sz="2400" dirty="0"/>
              <a:t>there non-compliant issues and if so, why?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pig in a sl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62" y="2122601"/>
            <a:ext cx="3805974" cy="34328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366499" cy="4195481"/>
          </a:xfrm>
        </p:spPr>
        <p:txBody>
          <a:bodyPr/>
          <a:lstStyle/>
          <a:p>
            <a:pPr marL="0" indent="0" eaLnBrk="0" hangingPunct="0">
              <a:buNone/>
            </a:pPr>
            <a:r>
              <a:rPr lang="en-US" sz="2400" b="1" dirty="0"/>
              <a:t>The animal has been in the sling for a limited amount of time (no more than 15 minutes) for a vascular </a:t>
            </a:r>
            <a:r>
              <a:rPr lang="en-US" sz="2400" b="1" dirty="0" smtClean="0"/>
              <a:t>study. </a:t>
            </a:r>
          </a:p>
          <a:p>
            <a:pPr marL="0" indent="0" eaLnBrk="0" hangingPunct="0">
              <a:buNone/>
            </a:pPr>
            <a:r>
              <a:rPr lang="en-US" sz="2400" dirty="0" smtClean="0"/>
              <a:t>Are </a:t>
            </a:r>
            <a:r>
              <a:rPr lang="en-US" sz="2400" dirty="0"/>
              <a:t>there non-compliant issues and if so, why?</a:t>
            </a:r>
          </a:p>
          <a:p>
            <a:pPr marL="0" lvl="0" indent="0" eaLnBrk="0" hangingPunc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064" y="1781072"/>
            <a:ext cx="8946541" cy="4195481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600" b="1" dirty="0" smtClean="0"/>
              <a:t>DAVE CANNON</a:t>
            </a:r>
          </a:p>
          <a:p>
            <a:pPr marL="400050" lvl="1" indent="0">
              <a:buNone/>
            </a:pPr>
            <a:r>
              <a:rPr lang="en-US" sz="2600" b="1" dirty="0" smtClean="0"/>
              <a:t>JIM ELLIOTT</a:t>
            </a:r>
          </a:p>
          <a:p>
            <a:pPr marL="400050" lvl="1" indent="0">
              <a:buNone/>
            </a:pPr>
            <a:r>
              <a:rPr lang="en-US" sz="2600" b="1" dirty="0" smtClean="0"/>
              <a:t>The EBS</a:t>
            </a:r>
          </a:p>
          <a:p>
            <a:pPr marL="400050" lvl="1" indent="0">
              <a:buNone/>
            </a:pPr>
            <a:r>
              <a:rPr lang="en-US" sz="2600" b="1" dirty="0" smtClean="0"/>
              <a:t>JACKIE NEWELL-HUNT</a:t>
            </a:r>
          </a:p>
          <a:p>
            <a:pPr marL="400050" lvl="1" indent="0">
              <a:buNone/>
            </a:pPr>
            <a:r>
              <a:rPr lang="en-US" sz="2600" b="1" dirty="0" smtClean="0"/>
              <a:t>MILDRED RANDOLPH</a:t>
            </a:r>
          </a:p>
          <a:p>
            <a:pPr marL="400050" lvl="1" indent="0">
              <a:buNone/>
            </a:pPr>
            <a:r>
              <a:rPr lang="en-US" sz="2600" b="1" dirty="0" smtClean="0"/>
              <a:t>AXEL WOLFF</a:t>
            </a:r>
            <a:endParaRPr lang="en-US" sz="2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01002"/>
            <a:ext cx="9404723" cy="1400530"/>
          </a:xfrm>
        </p:spPr>
        <p:txBody>
          <a:bodyPr/>
          <a:lstStyle/>
          <a:p>
            <a:pPr rtl="0" eaLnBrk="1" latinLnBrk="0" hangingPunct="1"/>
            <a:r>
              <a:rPr lang="en-US" sz="2800" b="0" i="0" kern="12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This awesome module has been brought to you by LIQUID HARMONY: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 of person in mouse costume and children explo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3127342"/>
            <a:ext cx="4797594" cy="359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all the facilitators and all the people who tolerated Jim</a:t>
            </a:r>
          </a:p>
          <a:p>
            <a:r>
              <a:rPr lang="en-US" dirty="0" smtClean="0"/>
              <a:t>Special thank you to our facilitator Dr. Brown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34208"/>
            <a:ext cx="8946541" cy="4808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following materials </a:t>
            </a:r>
            <a:r>
              <a:rPr lang="en-US" sz="3200" b="1" dirty="0" smtClean="0"/>
              <a:t>would be provided for </a:t>
            </a:r>
            <a:r>
              <a:rPr lang="en-US" sz="3200" b="1" dirty="0"/>
              <a:t>the assessments, may the force be with you:</a:t>
            </a:r>
            <a:endParaRPr lang="en-US" sz="3200" dirty="0"/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Animal Care </a:t>
            </a:r>
            <a:r>
              <a:rPr lang="en-US" sz="2800" dirty="0"/>
              <a:t>Inspection Guide 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Animal Care </a:t>
            </a:r>
            <a:r>
              <a:rPr lang="en-US" sz="2800" dirty="0"/>
              <a:t>Policies </a:t>
            </a:r>
          </a:p>
          <a:p>
            <a:pPr lvl="1"/>
            <a:r>
              <a:rPr lang="en-US" sz="2800" dirty="0"/>
              <a:t>	The </a:t>
            </a:r>
            <a:r>
              <a:rPr lang="en-US" sz="2800" dirty="0" smtClean="0"/>
              <a:t>Guide/Public Health Service Policy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OLAW Semi-Annual Checklist</a:t>
            </a:r>
            <a:endParaRPr lang="en-US" sz="2800" dirty="0"/>
          </a:p>
          <a:p>
            <a:pPr lvl="1"/>
            <a:r>
              <a:rPr lang="en-US" sz="2800" dirty="0"/>
              <a:t>	The USDA </a:t>
            </a:r>
            <a:r>
              <a:rPr lang="en-US" sz="2800" dirty="0" smtClean="0"/>
              <a:t>Animal Welfare </a:t>
            </a:r>
            <a:r>
              <a:rPr lang="en-US" sz="2800" dirty="0"/>
              <a:t>Act and AW Regulations (aka Blue Book)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46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735" y="1568824"/>
            <a:ext cx="9754643" cy="419548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3000" b="1" dirty="0" smtClean="0"/>
              <a:t>Should </a:t>
            </a:r>
            <a:r>
              <a:rPr lang="en-US" sz="3000" b="1" dirty="0"/>
              <a:t>be able to know </a:t>
            </a:r>
            <a:r>
              <a:rPr lang="en-US" sz="3000" b="1" dirty="0" smtClean="0"/>
              <a:t>when </a:t>
            </a:r>
            <a:r>
              <a:rPr lang="en-US" sz="3000" b="1" dirty="0"/>
              <a:t>to conduct a facility inspection.</a:t>
            </a:r>
            <a:endParaRPr lang="en-US" sz="30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3000" b="1" u="sng" dirty="0" smtClean="0"/>
              <a:t>Active </a:t>
            </a:r>
            <a:r>
              <a:rPr lang="en-US" sz="3000" b="1" u="sng" dirty="0"/>
              <a:t>Group </a:t>
            </a:r>
            <a:r>
              <a:rPr lang="en-US" sz="3000" b="1" u="sng" dirty="0" smtClean="0"/>
              <a:t>Discussion (10 minutes):</a:t>
            </a:r>
            <a:r>
              <a:rPr lang="en-US" sz="3000" b="1" dirty="0" smtClean="0"/>
              <a:t> </a:t>
            </a:r>
          </a:p>
          <a:p>
            <a:pPr marL="400050" lvl="1" indent="0">
              <a:buNone/>
            </a:pPr>
            <a:r>
              <a:rPr lang="en-US" sz="3000" dirty="0" smtClean="0"/>
              <a:t>Regarding </a:t>
            </a:r>
            <a:r>
              <a:rPr lang="en-US" sz="3000" dirty="0"/>
              <a:t>when to conduct a facility inspection, please discuss the differences between The Guide, PHS Policy, AWA </a:t>
            </a:r>
            <a:r>
              <a:rPr lang="en-US" sz="3000" dirty="0" err="1"/>
              <a:t>Regs</a:t>
            </a:r>
            <a:r>
              <a:rPr lang="en-US" sz="3000" dirty="0"/>
              <a:t>, and AC Inspection Guide and Policies.  </a:t>
            </a:r>
          </a:p>
          <a:p>
            <a:pPr marL="400050" lvl="1" indent="0">
              <a:buNone/>
            </a:pPr>
            <a:r>
              <a:rPr lang="en-US" sz="3000" dirty="0"/>
              <a:t> </a:t>
            </a:r>
          </a:p>
          <a:p>
            <a:pPr marL="400050" lvl="1" indent="0">
              <a:buNone/>
            </a:pPr>
            <a:r>
              <a:rPr lang="en-US" sz="3000" dirty="0"/>
              <a:t> </a:t>
            </a:r>
            <a:r>
              <a:rPr lang="en-US" sz="3000" b="1" u="sng" dirty="0" smtClean="0"/>
              <a:t>Task:  </a:t>
            </a:r>
            <a:r>
              <a:rPr lang="en-US" sz="3000" dirty="0" smtClean="0"/>
              <a:t>Based </a:t>
            </a:r>
            <a:r>
              <a:rPr lang="en-US" sz="3000" dirty="0"/>
              <a:t>on the above discussion, please develop a </a:t>
            </a:r>
            <a:r>
              <a:rPr lang="en-US" sz="3000" dirty="0" smtClean="0"/>
              <a:t>calendar indicating </a:t>
            </a:r>
            <a:r>
              <a:rPr lang="en-US" sz="3000" dirty="0"/>
              <a:t>inspection dates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61932" cy="1400530"/>
          </a:xfrm>
        </p:spPr>
        <p:txBody>
          <a:bodyPr/>
          <a:lstStyle/>
          <a:p>
            <a:r>
              <a:rPr lang="en-US" dirty="0" smtClean="0"/>
              <a:t>FORMATIVE ASSESSMENT (10 minutes)</a:t>
            </a:r>
            <a:endParaRPr lang="en-US" dirty="0"/>
          </a:p>
        </p:txBody>
      </p:sp>
      <p:pic>
        <p:nvPicPr>
          <p:cNvPr id="8" name="Content Placeholder 7" descr="Image of calendar yea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63" y="1530059"/>
            <a:ext cx="5705808" cy="7383988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825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91641"/>
            <a:ext cx="10317555" cy="5166360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Should be </a:t>
            </a:r>
            <a:r>
              <a:rPr lang="en-US" altLang="en-US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able to </a:t>
            </a:r>
            <a:r>
              <a:rPr lang="en-US" altLang="en-US" sz="28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know </a:t>
            </a:r>
            <a:r>
              <a:rPr lang="en-US" altLang="en-US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where to conduct the inspections/which facilities to inspect.</a:t>
            </a:r>
            <a:endParaRPr lang="en-US" altLang="en-US" sz="1400" dirty="0">
              <a:latin typeface="+mn-lt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Does your IACUC </a:t>
            </a: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need to inspect the following </a:t>
            </a:r>
            <a:r>
              <a:rPr lang="en-US" alt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areas?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(5 minutes)</a:t>
            </a:r>
            <a:endParaRPr lang="en-US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45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Does your IACUC need to inspect the </a:t>
            </a:r>
            <a:r>
              <a:rPr lang="en-US" altLang="en-US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following area?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dirty="0"/>
          </a:p>
        </p:txBody>
      </p:sp>
      <p:pic>
        <p:nvPicPr>
          <p:cNvPr id="4" name="Picture 4" descr="Photo of rodent cage ro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48" y="2396648"/>
            <a:ext cx="5111432" cy="42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Does your IACUC need to inspect the following area?</a:t>
            </a:r>
            <a:endParaRPr lang="en-US" dirty="0"/>
          </a:p>
        </p:txBody>
      </p:sp>
      <p:pic>
        <p:nvPicPr>
          <p:cNvPr id="4" name="Picture 2" descr="photo of locker ro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" y="2271313"/>
            <a:ext cx="6374130" cy="424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270</TotalTime>
  <Words>1020</Words>
  <Application>Microsoft Office PowerPoint</Application>
  <PresentationFormat>Widescreen</PresentationFormat>
  <Paragraphs>157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Wingdings 3</vt:lpstr>
      <vt:lpstr>Ion</vt:lpstr>
      <vt:lpstr>Conducting IACUC Facility Inspections</vt:lpstr>
      <vt:lpstr>MODULE CONTEXT</vt:lpstr>
      <vt:lpstr>OBJECTIVES</vt:lpstr>
      <vt:lpstr>FORMATIVE ASSESSMENT</vt:lpstr>
      <vt:lpstr>FORMATIVE ASSESSMENT</vt:lpstr>
      <vt:lpstr>FORMATIVE ASSESSMENT (10 minutes)</vt:lpstr>
      <vt:lpstr>FORMATIVE ASSESSMENT</vt:lpstr>
      <vt:lpstr>Does your IACUC need to inspect the following area? </vt:lpstr>
      <vt:lpstr>Does your IACUC need to inspect the following area?</vt:lpstr>
      <vt:lpstr>Does your IACUC need to inspect the following area?</vt:lpstr>
      <vt:lpstr>Does your IACUC need to inspect the following area?</vt:lpstr>
      <vt:lpstr>Does your IACUC need to inspect the following area?</vt:lpstr>
      <vt:lpstr>Does your IACUC need to inspect the following area?</vt:lpstr>
      <vt:lpstr>Does your IACUC need to inspect the following area?</vt:lpstr>
      <vt:lpstr>FORMATIVE ASSESSMENT</vt:lpstr>
      <vt:lpstr>  Should be able to apply requirements of inspection. </vt:lpstr>
      <vt:lpstr>FORMATIVE ASSESSMENT</vt:lpstr>
      <vt:lpstr>FORMATIVE ASSESSMENT</vt:lpstr>
      <vt:lpstr>FORMATIVE ASSESSMENT</vt:lpstr>
      <vt:lpstr>FORMATIVE ASSESSMENT </vt:lpstr>
      <vt:lpstr>FORMATIVE ASSESSMENT </vt:lpstr>
      <vt:lpstr>WHAT YOU SHOULD NOW KNOW:</vt:lpstr>
      <vt:lpstr>SUMMATIVE ASSESSMENT</vt:lpstr>
      <vt:lpstr>SUMMATIVE ASSESSMENT</vt:lpstr>
      <vt:lpstr>SUMMATIVE ASSESSMENT</vt:lpstr>
      <vt:lpstr>SUMMATIVE ASSESSMENT</vt:lpstr>
      <vt:lpstr>SUMMATIVE ASSESSMENT</vt:lpstr>
      <vt:lpstr>SUMMATIVE ASSESSMENT</vt:lpstr>
      <vt:lpstr>SUMMATIVE ASSESSMENT</vt:lpstr>
      <vt:lpstr>SUMMATIVE ASSESSMENT</vt:lpstr>
      <vt:lpstr>SUMMATIVE ASSESSMENT</vt:lpstr>
      <vt:lpstr>This awesome module has been brought to you by LIQUID HARMONY: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ICARE Training Module: Conducting IACUC Facility Inspections</dc:title>
  <dc:subject>ICARE Training Module: Conducting IACUC Facility Inspections</dc:subject>
  <dc:creator>ICARE Project</dc:creator>
  <cp:lastModifiedBy>OLAW</cp:lastModifiedBy>
  <cp:revision>46</cp:revision>
  <cp:lastPrinted>2016-10-17T22:54:33Z</cp:lastPrinted>
  <dcterms:created xsi:type="dcterms:W3CDTF">2016-10-17T20:32:16Z</dcterms:created>
  <dcterms:modified xsi:type="dcterms:W3CDTF">2017-03-02T15:20:54Z</dcterms:modified>
  <cp:category>ICARE Training Module: Conducting IACUC Facility Inspections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